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7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Syne" panose="020B0604020202020204" charset="0"/>
      <p:regular r:id="rId13"/>
    </p:embeddedFont>
    <p:embeddedFont>
      <p:font typeface="Syne Extra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2700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10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OLA Monthly Performance Review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July 2024 Overview: A comprehensive look at our operational and financial metrics.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66882" y="602456"/>
            <a:ext cx="3151703" cy="411837"/>
          </a:xfrm>
          <a:prstGeom prst="roundRect">
            <a:avLst>
              <a:gd name="adj" fmla="val 17877"/>
            </a:avLst>
          </a:prstGeom>
          <a:solidFill>
            <a:srgbClr val="334805"/>
          </a:solidFill>
          <a:ln/>
        </p:spPr>
      </p:sp>
      <p:sp>
        <p:nvSpPr>
          <p:cNvPr id="3" name="Text 1"/>
          <p:cNvSpPr/>
          <p:nvPr/>
        </p:nvSpPr>
        <p:spPr>
          <a:xfrm>
            <a:off x="898327" y="668179"/>
            <a:ext cx="2888813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TOP CUSTOMERS &amp; RIDE DISTANCES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66882" y="1101923"/>
            <a:ext cx="13096637" cy="1095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Customer Loyalty and Daily Ride Trends</a:t>
            </a:r>
            <a:endParaRPr lang="en-US" sz="3450" dirty="0"/>
          </a:p>
        </p:txBody>
      </p:sp>
      <p:sp>
        <p:nvSpPr>
          <p:cNvPr id="5" name="Text 3"/>
          <p:cNvSpPr/>
          <p:nvPr/>
        </p:nvSpPr>
        <p:spPr>
          <a:xfrm>
            <a:off x="766882" y="2745224"/>
            <a:ext cx="6281023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Top 5 Customers by Booking Value</a:t>
            </a:r>
            <a:endParaRPr lang="en-US" sz="2150" dirty="0"/>
          </a:p>
        </p:txBody>
      </p:sp>
      <p:sp>
        <p:nvSpPr>
          <p:cNvPr id="6" name="Shape 4"/>
          <p:cNvSpPr/>
          <p:nvPr/>
        </p:nvSpPr>
        <p:spPr>
          <a:xfrm>
            <a:off x="766882" y="3676293"/>
            <a:ext cx="6281023" cy="3158490"/>
          </a:xfrm>
          <a:prstGeom prst="roundRect">
            <a:avLst>
              <a:gd name="adj" fmla="val 291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74502" y="3683913"/>
            <a:ext cx="6265783" cy="62865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993577" y="382297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CID933539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4130278" y="382297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₹5314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74502" y="4312563"/>
            <a:ext cx="6265783" cy="62865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93577" y="445162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CID974848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4130278" y="445162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₹5107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74502" y="4941213"/>
            <a:ext cx="6265783" cy="62865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93577" y="508027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CID785112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4130278" y="508027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₹5081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74502" y="5569863"/>
            <a:ext cx="6265783" cy="62865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93577" y="570892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CID588543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4130278" y="570892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₹5007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74502" y="6198513"/>
            <a:ext cx="6265783" cy="62865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93577" y="633757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CID635848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4130278" y="6337578"/>
            <a:ext cx="2690932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₹4976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766882" y="7081242"/>
            <a:ext cx="6281023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Total for Top 5: ₹25,485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7590115" y="2745224"/>
            <a:ext cx="54465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Daily Total Ride Distance</a:t>
            </a:r>
            <a:endParaRPr lang="en-US" sz="2150" dirty="0"/>
          </a:p>
        </p:txBody>
      </p:sp>
      <p:pic>
        <p:nvPicPr>
          <p:cNvPr id="2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0115" y="3333988"/>
            <a:ext cx="6281023" cy="351734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4096" y="765453"/>
            <a:ext cx="7908608" cy="16544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Executive Summary: July 2024 Performance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04096" y="2684621"/>
            <a:ext cx="7908608" cy="1062514"/>
          </a:xfrm>
          <a:prstGeom prst="roundRect">
            <a:avLst>
              <a:gd name="adj" fmla="val 10327"/>
            </a:avLst>
          </a:prstGeom>
          <a:solidFill>
            <a:srgbClr val="152025">
              <a:alpha val="95000"/>
            </a:srgbClr>
          </a:solidFill>
          <a:ln w="22860">
            <a:solidFill>
              <a:srgbClr val="6D9121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081236" y="2684621"/>
            <a:ext cx="91440" cy="1062514"/>
          </a:xfrm>
          <a:prstGeom prst="roundRect">
            <a:avLst>
              <a:gd name="adj" fmla="val 81067"/>
            </a:avLst>
          </a:prstGeom>
          <a:solidFill>
            <a:srgbClr val="A9F00F"/>
          </a:solidFill>
          <a:ln/>
        </p:spPr>
      </p:sp>
      <p:sp>
        <p:nvSpPr>
          <p:cNvPr id="6" name="Text 3"/>
          <p:cNvSpPr/>
          <p:nvPr/>
        </p:nvSpPr>
        <p:spPr>
          <a:xfrm>
            <a:off x="6371987" y="2883932"/>
            <a:ext cx="2580799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Total Bookings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371987" y="3265527"/>
            <a:ext cx="7441406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99,952</a:t>
            </a: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rides initiated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6104096" y="3923586"/>
            <a:ext cx="7908608" cy="1062514"/>
          </a:xfrm>
          <a:prstGeom prst="roundRect">
            <a:avLst>
              <a:gd name="adj" fmla="val 10327"/>
            </a:avLst>
          </a:prstGeom>
          <a:solidFill>
            <a:srgbClr val="152025">
              <a:alpha val="95000"/>
            </a:srgbClr>
          </a:solidFill>
          <a:ln w="22860">
            <a:solidFill>
              <a:srgbClr val="6D9121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081236" y="3923586"/>
            <a:ext cx="91440" cy="1062514"/>
          </a:xfrm>
          <a:prstGeom prst="roundRect">
            <a:avLst>
              <a:gd name="adj" fmla="val 81067"/>
            </a:avLst>
          </a:prstGeom>
          <a:solidFill>
            <a:srgbClr val="A9F00F"/>
          </a:solidFill>
          <a:ln/>
        </p:spPr>
      </p:sp>
      <p:sp>
        <p:nvSpPr>
          <p:cNvPr id="10" name="Text 7"/>
          <p:cNvSpPr/>
          <p:nvPr/>
        </p:nvSpPr>
        <p:spPr>
          <a:xfrm>
            <a:off x="6371987" y="4122896"/>
            <a:ext cx="3708321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Succeeded Bookings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6371987" y="4504492"/>
            <a:ext cx="7441406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62,053</a:t>
            </a: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rides completed</a:t>
            </a:r>
            <a:endParaRPr lang="en-US" sz="1350" dirty="0"/>
          </a:p>
        </p:txBody>
      </p:sp>
      <p:sp>
        <p:nvSpPr>
          <p:cNvPr id="12" name="Shape 9"/>
          <p:cNvSpPr/>
          <p:nvPr/>
        </p:nvSpPr>
        <p:spPr>
          <a:xfrm>
            <a:off x="6104096" y="5162550"/>
            <a:ext cx="7908608" cy="1062514"/>
          </a:xfrm>
          <a:prstGeom prst="roundRect">
            <a:avLst>
              <a:gd name="adj" fmla="val 10327"/>
            </a:avLst>
          </a:prstGeom>
          <a:solidFill>
            <a:srgbClr val="152025">
              <a:alpha val="95000"/>
            </a:srgbClr>
          </a:solidFill>
          <a:ln w="22860">
            <a:solidFill>
              <a:srgbClr val="6D9121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081236" y="5162550"/>
            <a:ext cx="91440" cy="1062514"/>
          </a:xfrm>
          <a:prstGeom prst="roundRect">
            <a:avLst>
              <a:gd name="adj" fmla="val 81067"/>
            </a:avLst>
          </a:prstGeom>
          <a:solidFill>
            <a:srgbClr val="A9F00F"/>
          </a:solidFill>
          <a:ln/>
        </p:spPr>
      </p:sp>
      <p:sp>
        <p:nvSpPr>
          <p:cNvPr id="14" name="Text 11"/>
          <p:cNvSpPr/>
          <p:nvPr/>
        </p:nvSpPr>
        <p:spPr>
          <a:xfrm>
            <a:off x="6371987" y="5361861"/>
            <a:ext cx="2424708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Cancellations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371987" y="5743456"/>
            <a:ext cx="7441406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28,073</a:t>
            </a: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rides cancelled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6104096" y="6401514"/>
            <a:ext cx="7908608" cy="1062514"/>
          </a:xfrm>
          <a:prstGeom prst="roundRect">
            <a:avLst>
              <a:gd name="adj" fmla="val 10327"/>
            </a:avLst>
          </a:prstGeom>
          <a:solidFill>
            <a:srgbClr val="152025">
              <a:alpha val="95000"/>
            </a:srgbClr>
          </a:solidFill>
          <a:ln w="22860">
            <a:solidFill>
              <a:srgbClr val="6D9121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081236" y="6401514"/>
            <a:ext cx="91440" cy="1062514"/>
          </a:xfrm>
          <a:prstGeom prst="roundRect">
            <a:avLst>
              <a:gd name="adj" fmla="val 81067"/>
            </a:avLst>
          </a:prstGeom>
          <a:solidFill>
            <a:srgbClr val="A9F00F"/>
          </a:solidFill>
          <a:ln/>
        </p:spPr>
      </p:sp>
      <p:sp>
        <p:nvSpPr>
          <p:cNvPr id="18" name="Text 15"/>
          <p:cNvSpPr/>
          <p:nvPr/>
        </p:nvSpPr>
        <p:spPr>
          <a:xfrm>
            <a:off x="6371987" y="6600825"/>
            <a:ext cx="3168968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Cancellation Rate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371987" y="6982420"/>
            <a:ext cx="7441406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28.09%</a:t>
            </a: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of total bookings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018342"/>
            <a:ext cx="2513886" cy="426244"/>
          </a:xfrm>
          <a:prstGeom prst="roundRect">
            <a:avLst>
              <a:gd name="adj" fmla="val 17880"/>
            </a:avLst>
          </a:prstGeom>
          <a:solidFill>
            <a:srgbClr val="334805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086326"/>
            <a:ext cx="224170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PERFORMANCE DEEP DIVE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535311"/>
            <a:ext cx="1238226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Overall Booking Status Distribution</a:t>
            </a:r>
            <a:endParaRPr lang="en-US" sz="3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97599"/>
            <a:ext cx="7604284" cy="3774281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1475661" y="6502360"/>
            <a:ext cx="226814" cy="226814"/>
          </a:xfrm>
          <a:prstGeom prst="roundRect">
            <a:avLst>
              <a:gd name="adj" fmla="val 8063"/>
            </a:avLst>
          </a:prstGeom>
          <a:solidFill>
            <a:srgbClr val="334805"/>
          </a:solidFill>
          <a:ln/>
        </p:spPr>
      </p:sp>
      <p:sp>
        <p:nvSpPr>
          <p:cNvPr id="7" name="Text 4"/>
          <p:cNvSpPr/>
          <p:nvPr/>
        </p:nvSpPr>
        <p:spPr>
          <a:xfrm>
            <a:off x="1763435" y="6502360"/>
            <a:ext cx="81712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Success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732961" y="6502360"/>
            <a:ext cx="226814" cy="226814"/>
          </a:xfrm>
          <a:prstGeom prst="roundRect">
            <a:avLst>
              <a:gd name="adj" fmla="val 8063"/>
            </a:avLst>
          </a:prstGeom>
          <a:solidFill>
            <a:srgbClr val="76A80B"/>
          </a:solidFill>
          <a:ln/>
        </p:spPr>
      </p:sp>
      <p:sp>
        <p:nvSpPr>
          <p:cNvPr id="9" name="Text 6"/>
          <p:cNvSpPr/>
          <p:nvPr/>
        </p:nvSpPr>
        <p:spPr>
          <a:xfrm>
            <a:off x="3020735" y="6502360"/>
            <a:ext cx="1498997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Cancelled by Driver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672132" y="6502360"/>
            <a:ext cx="226814" cy="226814"/>
          </a:xfrm>
          <a:prstGeom prst="roundRect">
            <a:avLst>
              <a:gd name="adj" fmla="val 8063"/>
            </a:avLst>
          </a:prstGeom>
          <a:solidFill>
            <a:srgbClr val="B2F127"/>
          </a:solidFill>
          <a:ln/>
        </p:spPr>
      </p:sp>
      <p:sp>
        <p:nvSpPr>
          <p:cNvPr id="11" name="Text 8"/>
          <p:cNvSpPr/>
          <p:nvPr/>
        </p:nvSpPr>
        <p:spPr>
          <a:xfrm>
            <a:off x="4959906" y="6502360"/>
            <a:ext cx="1498997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Cancelled by Customer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611303" y="6502360"/>
            <a:ext cx="226814" cy="226814"/>
          </a:xfrm>
          <a:prstGeom prst="roundRect">
            <a:avLst>
              <a:gd name="adj" fmla="val 8063"/>
            </a:avLst>
          </a:prstGeom>
          <a:solidFill>
            <a:srgbClr val="D4F787"/>
          </a:solidFill>
          <a:ln/>
        </p:spPr>
      </p:sp>
      <p:sp>
        <p:nvSpPr>
          <p:cNvPr id="13" name="Text 10"/>
          <p:cNvSpPr/>
          <p:nvPr/>
        </p:nvSpPr>
        <p:spPr>
          <a:xfrm>
            <a:off x="6899077" y="6502360"/>
            <a:ext cx="1498997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Driver Not Found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8959096" y="2669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959096" y="3250406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Over 60% of bookings successfully completed.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8959096" y="4055507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Driver cancellations are a significant factor, contributing to nearly 18% of lost bookings.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959096" y="4860608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Driver not found instances highlight potential supply-demand imbalances in certain areas.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8959096" y="5665708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Customer cancellations require further investigation into pre-ride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266117" y="441008"/>
            <a:ext cx="1619964" cy="300038"/>
          </a:xfrm>
          <a:prstGeom prst="roundRect">
            <a:avLst>
              <a:gd name="adj" fmla="val 17879"/>
            </a:avLst>
          </a:prstGeom>
          <a:solidFill>
            <a:srgbClr val="334805"/>
          </a:solidFill>
          <a:ln/>
        </p:spPr>
      </p:sp>
      <p:sp>
        <p:nvSpPr>
          <p:cNvPr id="3" name="Text 1"/>
          <p:cNvSpPr/>
          <p:nvPr/>
        </p:nvSpPr>
        <p:spPr>
          <a:xfrm>
            <a:off x="2361843" y="488871"/>
            <a:ext cx="1428512" cy="204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OPERATIONAL INSIGHTS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2266117" y="804863"/>
            <a:ext cx="10065306" cy="399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Ride Volume Trends: July 7th - July 28th</a:t>
            </a:r>
            <a:endParaRPr lang="en-US" sz="25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117" y="1443395"/>
            <a:ext cx="10098048" cy="56548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266117" y="7277814"/>
            <a:ext cx="10098048" cy="51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Daily ride volume shows significant fluctuations, peaking towards the end of July. Analyzing specific events or promotions during these periods could provide further insights into demand drivers.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89503" y="620316"/>
            <a:ext cx="2421255" cy="423982"/>
          </a:xfrm>
          <a:prstGeom prst="roundRect">
            <a:avLst>
              <a:gd name="adj" fmla="val 17876"/>
            </a:avLst>
          </a:prstGeom>
          <a:solidFill>
            <a:srgbClr val="334805"/>
          </a:solidFill>
          <a:ln/>
        </p:spPr>
      </p:sp>
      <p:sp>
        <p:nvSpPr>
          <p:cNvPr id="3" name="Text 1"/>
          <p:cNvSpPr/>
          <p:nvPr/>
        </p:nvSpPr>
        <p:spPr>
          <a:xfrm>
            <a:off x="924758" y="687943"/>
            <a:ext cx="2150745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CANCELLATION ANALYSIS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89503" y="1134427"/>
            <a:ext cx="13051393" cy="1127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Top Cancellation Reasons by Customer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89503" y="2600444"/>
            <a:ext cx="4200049" cy="2569488"/>
          </a:xfrm>
          <a:prstGeom prst="roundRect">
            <a:avLst>
              <a:gd name="adj" fmla="val 368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022628" y="2833568"/>
            <a:ext cx="676632" cy="676632"/>
          </a:xfrm>
          <a:prstGeom prst="roundRect">
            <a:avLst>
              <a:gd name="adj" fmla="val 13512641"/>
            </a:avLst>
          </a:prstGeom>
          <a:solidFill>
            <a:srgbClr val="A9F00F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8723" y="3019663"/>
            <a:ext cx="304443" cy="30444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22628" y="3735705"/>
            <a:ext cx="373380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Driver Not Moving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2628" y="4575810"/>
            <a:ext cx="3733800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30.3% of customer cancellations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5057" y="2600444"/>
            <a:ext cx="4200168" cy="2569488"/>
          </a:xfrm>
          <a:prstGeom prst="roundRect">
            <a:avLst>
              <a:gd name="adj" fmla="val 368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448181" y="2833568"/>
            <a:ext cx="676632" cy="676632"/>
          </a:xfrm>
          <a:prstGeom prst="roundRect">
            <a:avLst>
              <a:gd name="adj" fmla="val 13512641"/>
            </a:avLst>
          </a:prstGeom>
          <a:solidFill>
            <a:srgbClr val="A9F00F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4276" y="3019663"/>
            <a:ext cx="304443" cy="304443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48181" y="3735705"/>
            <a:ext cx="3733919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Driver Asked to Cancel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48181" y="4575810"/>
            <a:ext cx="3733919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25.39% of customer cancellations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729" y="2600444"/>
            <a:ext cx="4200168" cy="2569488"/>
          </a:xfrm>
          <a:prstGeom prst="roundRect">
            <a:avLst>
              <a:gd name="adj" fmla="val 368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9873853" y="2833568"/>
            <a:ext cx="676632" cy="676632"/>
          </a:xfrm>
          <a:prstGeom prst="roundRect">
            <a:avLst>
              <a:gd name="adj" fmla="val 13512641"/>
            </a:avLst>
          </a:prstGeom>
          <a:solidFill>
            <a:srgbClr val="A9F00F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59948" y="3019663"/>
            <a:ext cx="304443" cy="304443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73853" y="3735705"/>
            <a:ext cx="3684389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Change of Plans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9873853" y="4223385"/>
            <a:ext cx="3733919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19.83% of customer cancellations</a:t>
            </a:r>
            <a:endParaRPr lang="en-US" sz="1750" dirty="0"/>
          </a:p>
        </p:txBody>
      </p:sp>
      <p:sp>
        <p:nvSpPr>
          <p:cNvPr id="20" name="Shape 15"/>
          <p:cNvSpPr/>
          <p:nvPr/>
        </p:nvSpPr>
        <p:spPr>
          <a:xfrm>
            <a:off x="789503" y="5395436"/>
            <a:ext cx="6412944" cy="2217063"/>
          </a:xfrm>
          <a:prstGeom prst="roundRect">
            <a:avLst>
              <a:gd name="adj" fmla="val 427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21" name="Shape 16"/>
          <p:cNvSpPr/>
          <p:nvPr/>
        </p:nvSpPr>
        <p:spPr>
          <a:xfrm>
            <a:off x="1022628" y="5628561"/>
            <a:ext cx="676632" cy="676632"/>
          </a:xfrm>
          <a:prstGeom prst="roundRect">
            <a:avLst>
              <a:gd name="adj" fmla="val 13512641"/>
            </a:avLst>
          </a:prstGeom>
          <a:solidFill>
            <a:srgbClr val="A9F00F"/>
          </a:solidFill>
          <a:ln/>
        </p:spPr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08723" y="5814655"/>
            <a:ext cx="304443" cy="304443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1022628" y="6530697"/>
            <a:ext cx="355639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AC Not Working</a:t>
            </a:r>
            <a:endParaRPr lang="en-US" sz="2200" dirty="0"/>
          </a:p>
        </p:txBody>
      </p:sp>
      <p:sp>
        <p:nvSpPr>
          <p:cNvPr id="24" name="Text 18"/>
          <p:cNvSpPr/>
          <p:nvPr/>
        </p:nvSpPr>
        <p:spPr>
          <a:xfrm>
            <a:off x="1022628" y="7018377"/>
            <a:ext cx="5946696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14.87% of customer cancellations</a:t>
            </a:r>
            <a:endParaRPr lang="en-US" sz="1750" dirty="0"/>
          </a:p>
        </p:txBody>
      </p:sp>
      <p:sp>
        <p:nvSpPr>
          <p:cNvPr id="25" name="Shape 19"/>
          <p:cNvSpPr/>
          <p:nvPr/>
        </p:nvSpPr>
        <p:spPr>
          <a:xfrm>
            <a:off x="7427952" y="5395436"/>
            <a:ext cx="6412944" cy="2217063"/>
          </a:xfrm>
          <a:prstGeom prst="roundRect">
            <a:avLst>
              <a:gd name="adj" fmla="val 427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26" name="Shape 20"/>
          <p:cNvSpPr/>
          <p:nvPr/>
        </p:nvSpPr>
        <p:spPr>
          <a:xfrm>
            <a:off x="7661077" y="5628561"/>
            <a:ext cx="676632" cy="676632"/>
          </a:xfrm>
          <a:prstGeom prst="roundRect">
            <a:avLst>
              <a:gd name="adj" fmla="val 13512641"/>
            </a:avLst>
          </a:prstGeom>
          <a:solidFill>
            <a:srgbClr val="A9F00F"/>
          </a:solidFill>
          <a:ln/>
        </p:spPr>
      </p:sp>
      <p:pic>
        <p:nvPicPr>
          <p:cNvPr id="27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47171" y="5814655"/>
            <a:ext cx="304443" cy="304443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7661077" y="6530697"/>
            <a:ext cx="347210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Wrong Address</a:t>
            </a:r>
            <a:endParaRPr lang="en-US" sz="2200" dirty="0"/>
          </a:p>
        </p:txBody>
      </p:sp>
      <p:sp>
        <p:nvSpPr>
          <p:cNvPr id="29" name="Text 22"/>
          <p:cNvSpPr/>
          <p:nvPr/>
        </p:nvSpPr>
        <p:spPr>
          <a:xfrm>
            <a:off x="7661077" y="7018377"/>
            <a:ext cx="5946696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9.6% of customer cancellations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164139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6858" y="0"/>
            <a:ext cx="5486400" cy="823174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27115" y="540901"/>
            <a:ext cx="1690807" cy="227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8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CANCELLATION ANALYSIS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20792" y="891897"/>
            <a:ext cx="7902416" cy="887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Top Cancellation Reasons by Driver</a:t>
            </a:r>
            <a:endParaRPr lang="en-US" sz="2750" dirty="0"/>
          </a:p>
        </p:txBody>
      </p:sp>
      <p:sp>
        <p:nvSpPr>
          <p:cNvPr id="6" name="Shape 3"/>
          <p:cNvSpPr/>
          <p:nvPr/>
        </p:nvSpPr>
        <p:spPr>
          <a:xfrm>
            <a:off x="620792" y="2044898"/>
            <a:ext cx="3544491" cy="5699046"/>
          </a:xfrm>
          <a:prstGeom prst="roundRect">
            <a:avLst>
              <a:gd name="adj" fmla="val 130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28412" y="2052518"/>
            <a:ext cx="3536871" cy="1287899"/>
          </a:xfrm>
          <a:prstGeom prst="roundRect">
            <a:avLst>
              <a:gd name="adj" fmla="val 5785"/>
            </a:avLst>
          </a:prstGeom>
          <a:solidFill>
            <a:srgbClr val="547808"/>
          </a:solidFill>
          <a:ln/>
        </p:spPr>
      </p:sp>
      <p:sp>
        <p:nvSpPr>
          <p:cNvPr id="8" name="Text 5"/>
          <p:cNvSpPr/>
          <p:nvPr/>
        </p:nvSpPr>
        <p:spPr>
          <a:xfrm>
            <a:off x="805696" y="2229803"/>
            <a:ext cx="3317677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Personal/Car Issue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805696" y="2613184"/>
            <a:ext cx="7532608" cy="2838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35.48% of driver cancellations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28412" y="3340418"/>
            <a:ext cx="3494961" cy="1554004"/>
          </a:xfrm>
          <a:prstGeom prst="rect">
            <a:avLst/>
          </a:prstGeom>
          <a:solidFill>
            <a:srgbClr val="547808"/>
          </a:solidFill>
          <a:ln/>
        </p:spPr>
      </p:sp>
      <p:sp>
        <p:nvSpPr>
          <p:cNvPr id="11" name="Shape 8"/>
          <p:cNvSpPr/>
          <p:nvPr/>
        </p:nvSpPr>
        <p:spPr>
          <a:xfrm>
            <a:off x="661770" y="3002160"/>
            <a:ext cx="3461603" cy="45719"/>
          </a:xfrm>
          <a:prstGeom prst="roundRect">
            <a:avLst>
              <a:gd name="adj" fmla="val 325912"/>
            </a:avLst>
          </a:prstGeom>
          <a:solidFill>
            <a:srgbClr val="6D9121"/>
          </a:solidFill>
          <a:ln/>
        </p:spPr>
      </p:sp>
      <p:sp>
        <p:nvSpPr>
          <p:cNvPr id="12" name="Shape 9"/>
          <p:cNvSpPr/>
          <p:nvPr/>
        </p:nvSpPr>
        <p:spPr>
          <a:xfrm>
            <a:off x="3394690" y="2435900"/>
            <a:ext cx="443389" cy="443389"/>
          </a:xfrm>
          <a:prstGeom prst="roundRect">
            <a:avLst>
              <a:gd name="adj" fmla="val 16803"/>
            </a:avLst>
          </a:prstGeom>
          <a:solidFill>
            <a:srgbClr val="152025">
              <a:alpha val="95000"/>
            </a:srgbClr>
          </a:solidFill>
          <a:ln w="22860">
            <a:solidFill>
              <a:srgbClr val="6D9121"/>
            </a:solidFill>
            <a:prstDash val="solid"/>
          </a:ln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05537" y="2542888"/>
            <a:ext cx="221694" cy="221694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805696" y="3783806"/>
            <a:ext cx="4228981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Customer Related Issue</a:t>
            </a:r>
            <a:endParaRPr lang="en-US" sz="1700" dirty="0"/>
          </a:p>
        </p:txBody>
      </p:sp>
      <p:sp>
        <p:nvSpPr>
          <p:cNvPr id="15" name="Text 11"/>
          <p:cNvSpPr/>
          <p:nvPr/>
        </p:nvSpPr>
        <p:spPr>
          <a:xfrm>
            <a:off x="805696" y="4167188"/>
            <a:ext cx="7532608" cy="2838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29.34% of driver cancellations</a:t>
            </a:r>
            <a:endParaRPr lang="en-US" sz="1350" dirty="0"/>
          </a:p>
        </p:txBody>
      </p:sp>
      <p:sp>
        <p:nvSpPr>
          <p:cNvPr id="16" name="Shape 12"/>
          <p:cNvSpPr/>
          <p:nvPr/>
        </p:nvSpPr>
        <p:spPr>
          <a:xfrm>
            <a:off x="628412" y="4894421"/>
            <a:ext cx="3494961" cy="1554004"/>
          </a:xfrm>
          <a:prstGeom prst="rect">
            <a:avLst/>
          </a:prstGeom>
          <a:solidFill>
            <a:srgbClr val="547808"/>
          </a:solidFill>
          <a:ln/>
        </p:spPr>
      </p:sp>
      <p:sp>
        <p:nvSpPr>
          <p:cNvPr id="17" name="Shape 13"/>
          <p:cNvSpPr/>
          <p:nvPr/>
        </p:nvSpPr>
        <p:spPr>
          <a:xfrm>
            <a:off x="628412" y="4894421"/>
            <a:ext cx="3544491" cy="48502"/>
          </a:xfrm>
          <a:prstGeom prst="roundRect">
            <a:avLst>
              <a:gd name="adj" fmla="val 325912"/>
            </a:avLst>
          </a:prstGeom>
          <a:solidFill>
            <a:srgbClr val="6D9121"/>
          </a:solidFill>
          <a:ln/>
        </p:spPr>
      </p:sp>
      <p:sp>
        <p:nvSpPr>
          <p:cNvPr id="18" name="Shape 14"/>
          <p:cNvSpPr/>
          <p:nvPr/>
        </p:nvSpPr>
        <p:spPr>
          <a:xfrm>
            <a:off x="3355643" y="4079005"/>
            <a:ext cx="443389" cy="443389"/>
          </a:xfrm>
          <a:prstGeom prst="roundRect">
            <a:avLst>
              <a:gd name="adj" fmla="val 16803"/>
            </a:avLst>
          </a:prstGeom>
          <a:solidFill>
            <a:srgbClr val="152025">
              <a:alpha val="95000"/>
            </a:srgbClr>
          </a:solidFill>
          <a:ln w="22860">
            <a:solidFill>
              <a:srgbClr val="6D9121"/>
            </a:solidFill>
            <a:prstDash val="solid"/>
          </a:ln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87446" y="4198444"/>
            <a:ext cx="221694" cy="221694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805696" y="5337810"/>
            <a:ext cx="4613910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Customer Health Concern</a:t>
            </a:r>
            <a:endParaRPr lang="en-US" sz="1700" dirty="0"/>
          </a:p>
        </p:txBody>
      </p:sp>
      <p:sp>
        <p:nvSpPr>
          <p:cNvPr id="21" name="Text 16"/>
          <p:cNvSpPr/>
          <p:nvPr/>
        </p:nvSpPr>
        <p:spPr>
          <a:xfrm>
            <a:off x="805696" y="5721191"/>
            <a:ext cx="7532608" cy="2838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19.86% of driver cancellations</a:t>
            </a:r>
            <a:endParaRPr lang="en-US" sz="1350" dirty="0"/>
          </a:p>
        </p:txBody>
      </p:sp>
      <p:sp>
        <p:nvSpPr>
          <p:cNvPr id="22" name="Shape 17"/>
          <p:cNvSpPr/>
          <p:nvPr/>
        </p:nvSpPr>
        <p:spPr>
          <a:xfrm>
            <a:off x="628412" y="6448425"/>
            <a:ext cx="3494961" cy="1287899"/>
          </a:xfrm>
          <a:prstGeom prst="rect">
            <a:avLst/>
          </a:prstGeom>
          <a:solidFill>
            <a:srgbClr val="547808"/>
          </a:solidFill>
          <a:ln/>
        </p:spPr>
      </p:sp>
      <p:sp>
        <p:nvSpPr>
          <p:cNvPr id="23" name="Shape 18"/>
          <p:cNvSpPr/>
          <p:nvPr/>
        </p:nvSpPr>
        <p:spPr>
          <a:xfrm>
            <a:off x="628412" y="6448424"/>
            <a:ext cx="3544491" cy="45719"/>
          </a:xfrm>
          <a:prstGeom prst="roundRect">
            <a:avLst>
              <a:gd name="adj" fmla="val 325912"/>
            </a:avLst>
          </a:prstGeom>
          <a:solidFill>
            <a:srgbClr val="6D9121"/>
          </a:solidFill>
          <a:ln/>
        </p:spPr>
      </p:sp>
      <p:sp>
        <p:nvSpPr>
          <p:cNvPr id="24" name="Shape 19"/>
          <p:cNvSpPr/>
          <p:nvPr/>
        </p:nvSpPr>
        <p:spPr>
          <a:xfrm>
            <a:off x="3355642" y="5734840"/>
            <a:ext cx="443389" cy="443389"/>
          </a:xfrm>
          <a:prstGeom prst="roundRect">
            <a:avLst>
              <a:gd name="adj" fmla="val 16803"/>
            </a:avLst>
          </a:prstGeom>
          <a:solidFill>
            <a:srgbClr val="152025">
              <a:alpha val="95000"/>
            </a:srgbClr>
          </a:solidFill>
          <a:ln w="22860">
            <a:solidFill>
              <a:srgbClr val="6D9121"/>
            </a:solidFill>
            <a:prstDash val="solid"/>
          </a:ln>
        </p:spPr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466490" y="5813703"/>
            <a:ext cx="221694" cy="221694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805696" y="6891814"/>
            <a:ext cx="3541514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Capacity Exceeded</a:t>
            </a:r>
            <a:endParaRPr lang="en-US" sz="1700" dirty="0"/>
          </a:p>
        </p:txBody>
      </p:sp>
      <p:sp>
        <p:nvSpPr>
          <p:cNvPr id="27" name="Text 21"/>
          <p:cNvSpPr/>
          <p:nvPr/>
        </p:nvSpPr>
        <p:spPr>
          <a:xfrm>
            <a:off x="805696" y="7275195"/>
            <a:ext cx="7532608" cy="2838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15.32% of driver cancellations</a:t>
            </a:r>
            <a:endParaRPr lang="en-US" sz="1350" dirty="0"/>
          </a:p>
        </p:txBody>
      </p:sp>
      <p:pic>
        <p:nvPicPr>
          <p:cNvPr id="30" name="Image 5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34220" y="2044898"/>
            <a:ext cx="9687263" cy="569904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00708"/>
            <a:ext cx="2036564" cy="426244"/>
          </a:xfrm>
          <a:prstGeom prst="roundRect">
            <a:avLst>
              <a:gd name="adj" fmla="val 17880"/>
            </a:avLst>
          </a:prstGeom>
          <a:solidFill>
            <a:srgbClr val="334805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968693"/>
            <a:ext cx="176438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REVENUE OVERVIEW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417677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Total Booking Value &amp; Revenue by Payment Method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3118604"/>
            <a:ext cx="6244709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₹34 Million</a:t>
            </a:r>
            <a:endParaRPr lang="en-US" sz="8900" dirty="0"/>
          </a:p>
        </p:txBody>
      </p:sp>
      <p:sp>
        <p:nvSpPr>
          <p:cNvPr id="6" name="Text 4"/>
          <p:cNvSpPr/>
          <p:nvPr/>
        </p:nvSpPr>
        <p:spPr>
          <a:xfrm>
            <a:off x="793790" y="6180773"/>
            <a:ext cx="44338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Total Booking Value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67619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Generated from all ride types in July.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3146941"/>
            <a:ext cx="6244709" cy="34969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3545" y="1016318"/>
            <a:ext cx="3362325" cy="399336"/>
          </a:xfrm>
          <a:prstGeom prst="roundRect">
            <a:avLst>
              <a:gd name="adj" fmla="val 17877"/>
            </a:avLst>
          </a:prstGeom>
          <a:solidFill>
            <a:srgbClr val="334805"/>
          </a:solidFill>
          <a:ln/>
        </p:spPr>
      </p:sp>
      <p:sp>
        <p:nvSpPr>
          <p:cNvPr id="3" name="Text 1"/>
          <p:cNvSpPr/>
          <p:nvPr/>
        </p:nvSpPr>
        <p:spPr>
          <a:xfrm>
            <a:off x="870942" y="1080016"/>
            <a:ext cx="3107531" cy="271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REVENUE &amp; DISTANCE BY VEHICLE TYPE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43545" y="1500545"/>
            <a:ext cx="12499777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Performance Across Ride Categories</a:t>
            </a:r>
            <a:endParaRPr lang="en-US" sz="3300" dirty="0"/>
          </a:p>
        </p:txBody>
      </p:sp>
      <p:sp>
        <p:nvSpPr>
          <p:cNvPr id="5" name="Shape 3"/>
          <p:cNvSpPr/>
          <p:nvPr/>
        </p:nvSpPr>
        <p:spPr>
          <a:xfrm>
            <a:off x="743545" y="2350294"/>
            <a:ext cx="13143309" cy="4284107"/>
          </a:xfrm>
          <a:prstGeom prst="roundRect">
            <a:avLst>
              <a:gd name="adj" fmla="val 208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51165" y="2357914"/>
            <a:ext cx="13128069" cy="6098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963692" y="2492931"/>
            <a:ext cx="193440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Sedan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3330535" y="2492931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8.06M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5693569" y="2492931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5.07M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8056602" y="2492931"/>
            <a:ext cx="258699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25.00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11076027" y="2492931"/>
            <a:ext cx="259080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228K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51165" y="2967752"/>
            <a:ext cx="13128069" cy="6098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963692" y="3102769"/>
            <a:ext cx="193440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SUV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3330535" y="3102769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7.68M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5693569" y="3102769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4.72M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8056602" y="3102769"/>
            <a:ext cx="258699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24.91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11076027" y="3102769"/>
            <a:ext cx="259080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217K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751165" y="3577590"/>
            <a:ext cx="13128069" cy="6098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963692" y="3712607"/>
            <a:ext cx="193440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Plus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3330535" y="3712607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7.83M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5693569" y="3712607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4.88M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8056602" y="3712607"/>
            <a:ext cx="258699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25.01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11076027" y="3712607"/>
            <a:ext cx="259080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221K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751165" y="4187428"/>
            <a:ext cx="13128069" cy="6098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63692" y="4322445"/>
            <a:ext cx="193440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Mini</a:t>
            </a:r>
            <a:endParaRPr lang="en-US" sz="1650" dirty="0"/>
          </a:p>
        </p:txBody>
      </p:sp>
      <p:sp>
        <p:nvSpPr>
          <p:cNvPr id="26" name="Text 24"/>
          <p:cNvSpPr/>
          <p:nvPr/>
        </p:nvSpPr>
        <p:spPr>
          <a:xfrm>
            <a:off x="3330535" y="4322445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7.75M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5693569" y="4322445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4.75M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8056602" y="4322445"/>
            <a:ext cx="258699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24.99</a:t>
            </a:r>
            <a:endParaRPr lang="en-US" sz="1650" dirty="0"/>
          </a:p>
        </p:txBody>
      </p:sp>
      <p:sp>
        <p:nvSpPr>
          <p:cNvPr id="29" name="Text 27"/>
          <p:cNvSpPr/>
          <p:nvPr/>
        </p:nvSpPr>
        <p:spPr>
          <a:xfrm>
            <a:off x="11076027" y="4322445"/>
            <a:ext cx="259080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220K</a:t>
            </a:r>
            <a:endParaRPr lang="en-US" sz="1650" dirty="0"/>
          </a:p>
        </p:txBody>
      </p:sp>
      <p:sp>
        <p:nvSpPr>
          <p:cNvPr id="30" name="Shape 28"/>
          <p:cNvSpPr/>
          <p:nvPr/>
        </p:nvSpPr>
        <p:spPr>
          <a:xfrm>
            <a:off x="751165" y="4797266"/>
            <a:ext cx="13128069" cy="6098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963692" y="4932283"/>
            <a:ext cx="193440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Auto</a:t>
            </a:r>
            <a:endParaRPr lang="en-US" sz="1650" dirty="0"/>
          </a:p>
        </p:txBody>
      </p:sp>
      <p:sp>
        <p:nvSpPr>
          <p:cNvPr id="32" name="Text 30"/>
          <p:cNvSpPr/>
          <p:nvPr/>
        </p:nvSpPr>
        <p:spPr>
          <a:xfrm>
            <a:off x="3330535" y="4932283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7.82M</a:t>
            </a:r>
            <a:endParaRPr lang="en-US" sz="1650" dirty="0"/>
          </a:p>
        </p:txBody>
      </p:sp>
      <p:sp>
        <p:nvSpPr>
          <p:cNvPr id="33" name="Text 31"/>
          <p:cNvSpPr/>
          <p:nvPr/>
        </p:nvSpPr>
        <p:spPr>
          <a:xfrm>
            <a:off x="5693569" y="4932283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4.87M</a:t>
            </a:r>
            <a:endParaRPr lang="en-US" sz="1650" dirty="0"/>
          </a:p>
        </p:txBody>
      </p:sp>
      <p:sp>
        <p:nvSpPr>
          <p:cNvPr id="34" name="Text 32"/>
          <p:cNvSpPr/>
          <p:nvPr/>
        </p:nvSpPr>
        <p:spPr>
          <a:xfrm>
            <a:off x="8056602" y="4932283"/>
            <a:ext cx="258699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10.04</a:t>
            </a:r>
            <a:endParaRPr lang="en-US" sz="1650" dirty="0"/>
          </a:p>
        </p:txBody>
      </p:sp>
      <p:sp>
        <p:nvSpPr>
          <p:cNvPr id="35" name="Text 33"/>
          <p:cNvSpPr/>
          <p:nvPr/>
        </p:nvSpPr>
        <p:spPr>
          <a:xfrm>
            <a:off x="11076027" y="4932283"/>
            <a:ext cx="259080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89K</a:t>
            </a:r>
            <a:endParaRPr lang="en-US" sz="1650" dirty="0"/>
          </a:p>
        </p:txBody>
      </p:sp>
      <p:sp>
        <p:nvSpPr>
          <p:cNvPr id="36" name="Shape 34"/>
          <p:cNvSpPr/>
          <p:nvPr/>
        </p:nvSpPr>
        <p:spPr>
          <a:xfrm>
            <a:off x="751165" y="5407104"/>
            <a:ext cx="13128069" cy="6098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963692" y="5542121"/>
            <a:ext cx="193440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Bike</a:t>
            </a:r>
            <a:endParaRPr lang="en-US" sz="1650" dirty="0"/>
          </a:p>
        </p:txBody>
      </p:sp>
      <p:sp>
        <p:nvSpPr>
          <p:cNvPr id="38" name="Text 36"/>
          <p:cNvSpPr/>
          <p:nvPr/>
        </p:nvSpPr>
        <p:spPr>
          <a:xfrm>
            <a:off x="3330535" y="5542121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7.76M</a:t>
            </a:r>
            <a:endParaRPr lang="en-US" sz="1650" dirty="0"/>
          </a:p>
        </p:txBody>
      </p:sp>
      <p:sp>
        <p:nvSpPr>
          <p:cNvPr id="39" name="Text 37"/>
          <p:cNvSpPr/>
          <p:nvPr/>
        </p:nvSpPr>
        <p:spPr>
          <a:xfrm>
            <a:off x="5693569" y="5542121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4.84M</a:t>
            </a:r>
            <a:endParaRPr lang="en-US" sz="1650" dirty="0"/>
          </a:p>
        </p:txBody>
      </p:sp>
      <p:sp>
        <p:nvSpPr>
          <p:cNvPr id="40" name="Text 38"/>
          <p:cNvSpPr/>
          <p:nvPr/>
        </p:nvSpPr>
        <p:spPr>
          <a:xfrm>
            <a:off x="8056602" y="5542121"/>
            <a:ext cx="258699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24.93</a:t>
            </a:r>
            <a:endParaRPr lang="en-US" sz="1650" dirty="0"/>
          </a:p>
        </p:txBody>
      </p:sp>
      <p:sp>
        <p:nvSpPr>
          <p:cNvPr id="41" name="Text 39"/>
          <p:cNvSpPr/>
          <p:nvPr/>
        </p:nvSpPr>
        <p:spPr>
          <a:xfrm>
            <a:off x="11076027" y="5542121"/>
            <a:ext cx="259080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221K</a:t>
            </a:r>
            <a:endParaRPr lang="en-US" sz="1650" dirty="0"/>
          </a:p>
        </p:txBody>
      </p:sp>
      <p:sp>
        <p:nvSpPr>
          <p:cNvPr id="42" name="Shape 40"/>
          <p:cNvSpPr/>
          <p:nvPr/>
        </p:nvSpPr>
        <p:spPr>
          <a:xfrm>
            <a:off x="751165" y="6016943"/>
            <a:ext cx="13128069" cy="6098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963692" y="6151959"/>
            <a:ext cx="193440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E-Bike</a:t>
            </a:r>
            <a:endParaRPr lang="en-US" sz="1650" dirty="0"/>
          </a:p>
        </p:txBody>
      </p:sp>
      <p:sp>
        <p:nvSpPr>
          <p:cNvPr id="44" name="Text 42"/>
          <p:cNvSpPr/>
          <p:nvPr/>
        </p:nvSpPr>
        <p:spPr>
          <a:xfrm>
            <a:off x="3330535" y="6151959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7.93M</a:t>
            </a:r>
            <a:endParaRPr lang="en-US" sz="1650" dirty="0"/>
          </a:p>
        </p:txBody>
      </p:sp>
      <p:sp>
        <p:nvSpPr>
          <p:cNvPr id="45" name="Text 43"/>
          <p:cNvSpPr/>
          <p:nvPr/>
        </p:nvSpPr>
        <p:spPr>
          <a:xfrm>
            <a:off x="5693569" y="6151959"/>
            <a:ext cx="1930598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4.90M</a:t>
            </a:r>
            <a:endParaRPr lang="en-US" sz="1650" dirty="0"/>
          </a:p>
        </p:txBody>
      </p:sp>
      <p:sp>
        <p:nvSpPr>
          <p:cNvPr id="46" name="Text 44"/>
          <p:cNvSpPr/>
          <p:nvPr/>
        </p:nvSpPr>
        <p:spPr>
          <a:xfrm>
            <a:off x="8056602" y="6151959"/>
            <a:ext cx="258699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25.14</a:t>
            </a:r>
            <a:endParaRPr lang="en-US" sz="1650" dirty="0"/>
          </a:p>
        </p:txBody>
      </p:sp>
      <p:sp>
        <p:nvSpPr>
          <p:cNvPr id="47" name="Text 45"/>
          <p:cNvSpPr/>
          <p:nvPr/>
        </p:nvSpPr>
        <p:spPr>
          <a:xfrm>
            <a:off x="11076027" y="6151959"/>
            <a:ext cx="259080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224K</a:t>
            </a:r>
            <a:endParaRPr lang="en-US" sz="1650" dirty="0"/>
          </a:p>
        </p:txBody>
      </p:sp>
      <p:sp>
        <p:nvSpPr>
          <p:cNvPr id="48" name="Text 46"/>
          <p:cNvSpPr/>
          <p:nvPr/>
        </p:nvSpPr>
        <p:spPr>
          <a:xfrm>
            <a:off x="743545" y="6873359"/>
            <a:ext cx="13143309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Sedan and E-Bike lead in total distance, while Auto shows significantly shorter average distances, indicating its use for shorter trips.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5069" y="429039"/>
            <a:ext cx="1617940" cy="417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3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CUSTOMER &amp; DRIVER FEEDBACK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473869" y="960834"/>
            <a:ext cx="6247805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Ratings Across Vehicle Types</a:t>
            </a:r>
            <a:endParaRPr lang="en-US" sz="4000" dirty="0"/>
          </a:p>
        </p:txBody>
      </p:sp>
      <p:sp>
        <p:nvSpPr>
          <p:cNvPr id="6" name="Shape 3"/>
          <p:cNvSpPr/>
          <p:nvPr/>
        </p:nvSpPr>
        <p:spPr>
          <a:xfrm>
            <a:off x="473869" y="1705570"/>
            <a:ext cx="8196262" cy="2582227"/>
          </a:xfrm>
          <a:prstGeom prst="roundRect">
            <a:avLst>
              <a:gd name="adj" fmla="val 2833"/>
            </a:avLst>
          </a:prstGeom>
          <a:solidFill>
            <a:srgbClr val="152025">
              <a:alpha val="95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473869" y="1690330"/>
            <a:ext cx="8196262" cy="60960"/>
          </a:xfrm>
          <a:prstGeom prst="roundRect">
            <a:avLst>
              <a:gd name="adj" fmla="val 93301"/>
            </a:avLst>
          </a:prstGeom>
          <a:solidFill>
            <a:srgbClr val="A9F00F"/>
          </a:solidFill>
          <a:ln/>
        </p:spPr>
      </p:sp>
      <p:sp>
        <p:nvSpPr>
          <p:cNvPr id="8" name="Shape 5"/>
          <p:cNvSpPr/>
          <p:nvPr/>
        </p:nvSpPr>
        <p:spPr>
          <a:xfrm>
            <a:off x="4368879" y="1502450"/>
            <a:ext cx="406241" cy="406241"/>
          </a:xfrm>
          <a:prstGeom prst="roundRect">
            <a:avLst>
              <a:gd name="adj" fmla="val 225088"/>
            </a:avLst>
          </a:prstGeom>
          <a:solidFill>
            <a:srgbClr val="A9F00F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90799" y="1624370"/>
            <a:ext cx="162401" cy="16240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24483" y="2044065"/>
            <a:ext cx="1871305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Driver Ratings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624483" y="2336840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Sedan: 3.99</a:t>
            </a:r>
            <a:endParaRPr lang="en-US" dirty="0"/>
          </a:p>
        </p:txBody>
      </p:sp>
      <p:sp>
        <p:nvSpPr>
          <p:cNvPr id="12" name="Text 8"/>
          <p:cNvSpPr/>
          <p:nvPr/>
        </p:nvSpPr>
        <p:spPr>
          <a:xfrm>
            <a:off x="624483" y="2600801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SUV: 4.01</a:t>
            </a:r>
            <a:endParaRPr lang="en-US" dirty="0"/>
          </a:p>
        </p:txBody>
      </p:sp>
      <p:sp>
        <p:nvSpPr>
          <p:cNvPr id="13" name="Text 9"/>
          <p:cNvSpPr/>
          <p:nvPr/>
        </p:nvSpPr>
        <p:spPr>
          <a:xfrm>
            <a:off x="624483" y="2864763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Plus: 4.00</a:t>
            </a:r>
            <a:endParaRPr lang="en-US" dirty="0"/>
          </a:p>
        </p:txBody>
      </p:sp>
      <p:sp>
        <p:nvSpPr>
          <p:cNvPr id="14" name="Text 10"/>
          <p:cNvSpPr/>
          <p:nvPr/>
        </p:nvSpPr>
        <p:spPr>
          <a:xfrm>
            <a:off x="624483" y="3128724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Mini: 3.99</a:t>
            </a:r>
            <a:endParaRPr lang="en-US" dirty="0"/>
          </a:p>
        </p:txBody>
      </p:sp>
      <p:sp>
        <p:nvSpPr>
          <p:cNvPr id="15" name="Text 11"/>
          <p:cNvSpPr/>
          <p:nvPr/>
        </p:nvSpPr>
        <p:spPr>
          <a:xfrm>
            <a:off x="624483" y="3392686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Auto: 4.00</a:t>
            </a:r>
            <a:endParaRPr lang="en-US" dirty="0"/>
          </a:p>
        </p:txBody>
      </p:sp>
      <p:sp>
        <p:nvSpPr>
          <p:cNvPr id="16" name="Text 12"/>
          <p:cNvSpPr/>
          <p:nvPr/>
        </p:nvSpPr>
        <p:spPr>
          <a:xfrm>
            <a:off x="624483" y="3656648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Bike: 3.98</a:t>
            </a:r>
            <a:endParaRPr lang="en-US" dirty="0"/>
          </a:p>
        </p:txBody>
      </p:sp>
      <p:sp>
        <p:nvSpPr>
          <p:cNvPr id="17" name="Text 13"/>
          <p:cNvSpPr/>
          <p:nvPr/>
        </p:nvSpPr>
        <p:spPr>
          <a:xfrm>
            <a:off x="624483" y="3920609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E-Bike: 4.01</a:t>
            </a:r>
            <a:endParaRPr lang="en-US" dirty="0"/>
          </a:p>
        </p:txBody>
      </p:sp>
      <p:sp>
        <p:nvSpPr>
          <p:cNvPr id="18" name="Shape 14"/>
          <p:cNvSpPr/>
          <p:nvPr/>
        </p:nvSpPr>
        <p:spPr>
          <a:xfrm>
            <a:off x="473869" y="4636567"/>
            <a:ext cx="8196262" cy="2582227"/>
          </a:xfrm>
          <a:prstGeom prst="roundRect">
            <a:avLst>
              <a:gd name="adj" fmla="val 2833"/>
            </a:avLst>
          </a:prstGeom>
          <a:solidFill>
            <a:srgbClr val="152025">
              <a:alpha val="95000"/>
            </a:srgbClr>
          </a:solidFill>
          <a:ln/>
        </p:spPr>
      </p:sp>
      <p:sp>
        <p:nvSpPr>
          <p:cNvPr id="19" name="Shape 15"/>
          <p:cNvSpPr/>
          <p:nvPr/>
        </p:nvSpPr>
        <p:spPr>
          <a:xfrm>
            <a:off x="473869" y="4611053"/>
            <a:ext cx="8196262" cy="60960"/>
          </a:xfrm>
          <a:prstGeom prst="roundRect">
            <a:avLst>
              <a:gd name="adj" fmla="val 93301"/>
            </a:avLst>
          </a:prstGeom>
          <a:solidFill>
            <a:srgbClr val="A9F00F"/>
          </a:solidFill>
          <a:ln/>
        </p:spPr>
      </p:sp>
      <p:sp>
        <p:nvSpPr>
          <p:cNvPr id="20" name="Shape 16"/>
          <p:cNvSpPr/>
          <p:nvPr/>
        </p:nvSpPr>
        <p:spPr>
          <a:xfrm>
            <a:off x="4368879" y="4423172"/>
            <a:ext cx="406241" cy="406241"/>
          </a:xfrm>
          <a:prstGeom prst="roundRect">
            <a:avLst>
              <a:gd name="adj" fmla="val 225088"/>
            </a:avLst>
          </a:prstGeom>
          <a:solidFill>
            <a:srgbClr val="A9F00F"/>
          </a:solidFill>
          <a:ln/>
        </p:spPr>
      </p:sp>
      <p:pic>
        <p:nvPicPr>
          <p:cNvPr id="2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90799" y="4545092"/>
            <a:ext cx="162401" cy="162401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624483" y="4964787"/>
            <a:ext cx="2437567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Customer Ratings</a:t>
            </a:r>
            <a:endParaRPr lang="en-US" sz="2400" dirty="0"/>
          </a:p>
        </p:txBody>
      </p:sp>
      <p:sp>
        <p:nvSpPr>
          <p:cNvPr id="23" name="Text 18"/>
          <p:cNvSpPr/>
          <p:nvPr/>
        </p:nvSpPr>
        <p:spPr>
          <a:xfrm>
            <a:off x="624483" y="5257562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Sedan: 4.00</a:t>
            </a:r>
            <a:endParaRPr lang="en-US" dirty="0"/>
          </a:p>
        </p:txBody>
      </p:sp>
      <p:sp>
        <p:nvSpPr>
          <p:cNvPr id="24" name="Text 19"/>
          <p:cNvSpPr/>
          <p:nvPr/>
        </p:nvSpPr>
        <p:spPr>
          <a:xfrm>
            <a:off x="624483" y="5521523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SUV: 4.00</a:t>
            </a:r>
            <a:endParaRPr lang="en-US" dirty="0"/>
          </a:p>
        </p:txBody>
      </p:sp>
      <p:sp>
        <p:nvSpPr>
          <p:cNvPr id="25" name="Text 20"/>
          <p:cNvSpPr/>
          <p:nvPr/>
        </p:nvSpPr>
        <p:spPr>
          <a:xfrm>
            <a:off x="624483" y="5785485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Prime Plus: 4.01</a:t>
            </a:r>
            <a:endParaRPr lang="en-US" dirty="0"/>
          </a:p>
        </p:txBody>
      </p:sp>
      <p:sp>
        <p:nvSpPr>
          <p:cNvPr id="26" name="Text 21"/>
          <p:cNvSpPr/>
          <p:nvPr/>
        </p:nvSpPr>
        <p:spPr>
          <a:xfrm>
            <a:off x="624483" y="6049447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Mini: 4.00</a:t>
            </a:r>
            <a:endParaRPr lang="en-US" dirty="0"/>
          </a:p>
        </p:txBody>
      </p:sp>
      <p:sp>
        <p:nvSpPr>
          <p:cNvPr id="27" name="Text 22"/>
          <p:cNvSpPr/>
          <p:nvPr/>
        </p:nvSpPr>
        <p:spPr>
          <a:xfrm>
            <a:off x="624483" y="6313408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Auto: 4.00</a:t>
            </a:r>
            <a:endParaRPr lang="en-US" dirty="0"/>
          </a:p>
        </p:txBody>
      </p:sp>
      <p:sp>
        <p:nvSpPr>
          <p:cNvPr id="28" name="Text 23"/>
          <p:cNvSpPr/>
          <p:nvPr/>
        </p:nvSpPr>
        <p:spPr>
          <a:xfrm>
            <a:off x="624483" y="6577370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Bike: 3.99</a:t>
            </a:r>
            <a:endParaRPr lang="en-US" dirty="0"/>
          </a:p>
        </p:txBody>
      </p:sp>
      <p:sp>
        <p:nvSpPr>
          <p:cNvPr id="29" name="Text 24"/>
          <p:cNvSpPr/>
          <p:nvPr/>
        </p:nvSpPr>
        <p:spPr>
          <a:xfrm>
            <a:off x="624483" y="6841331"/>
            <a:ext cx="789503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E-Bike: 3.99</a:t>
            </a:r>
            <a:endParaRPr lang="en-US" dirty="0"/>
          </a:p>
        </p:txBody>
      </p:sp>
      <p:sp>
        <p:nvSpPr>
          <p:cNvPr id="30" name="Text 25"/>
          <p:cNvSpPr/>
          <p:nvPr/>
        </p:nvSpPr>
        <p:spPr>
          <a:xfrm>
            <a:off x="473869" y="7360801"/>
            <a:ext cx="8196262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Both driver and customer ratings remain consistently high across all vehicle types</a:t>
            </a:r>
          </a:p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indicating overall satisfaction.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462</Words>
  <Application>Microsoft Office PowerPoint</Application>
  <PresentationFormat>Custom</PresentationFormat>
  <Paragraphs>135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Syne Extra Bold</vt:lpstr>
      <vt:lpstr>Arial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atharva fiske</cp:lastModifiedBy>
  <cp:revision>3</cp:revision>
  <dcterms:created xsi:type="dcterms:W3CDTF">2026-01-12T05:52:25Z</dcterms:created>
  <dcterms:modified xsi:type="dcterms:W3CDTF">2026-01-12T06:02:37Z</dcterms:modified>
</cp:coreProperties>
</file>